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59" r:id="rId4"/>
    <p:sldId id="261" r:id="rId5"/>
    <p:sldId id="262" r:id="rId6"/>
    <p:sldId id="263" r:id="rId7"/>
    <p:sldId id="266" r:id="rId8"/>
    <p:sldId id="267" r:id="rId9"/>
    <p:sldId id="268" r:id="rId10"/>
    <p:sldId id="270" r:id="rId11"/>
    <p:sldId id="271" r:id="rId12"/>
    <p:sldId id="273" r:id="rId13"/>
    <p:sldId id="272" r:id="rId14"/>
    <p:sldId id="274" r:id="rId15"/>
    <p:sldId id="275" r:id="rId16"/>
    <p:sldId id="260" r:id="rId17"/>
    <p:sldId id="293" r:id="rId18"/>
    <p:sldId id="278" r:id="rId19"/>
    <p:sldId id="279" r:id="rId20"/>
    <p:sldId id="280" r:id="rId21"/>
    <p:sldId id="281" r:id="rId22"/>
    <p:sldId id="285" r:id="rId23"/>
    <p:sldId id="290" r:id="rId24"/>
    <p:sldId id="291" r:id="rId25"/>
    <p:sldId id="283" r:id="rId26"/>
    <p:sldId id="284" r:id="rId27"/>
    <p:sldId id="276" r:id="rId28"/>
    <p:sldId id="277" r:id="rId29"/>
    <p:sldId id="292" r:id="rId30"/>
    <p:sldId id="282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>
        <p:scale>
          <a:sx n="120" d="100"/>
          <a:sy n="120" d="100"/>
        </p:scale>
        <p:origin x="186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A1B30-F51E-4588-B5F9-122257758143}" type="datetimeFigureOut">
              <a:rPr lang="en-US" smtClean="0"/>
              <a:t>25-Jun-21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CB83D-DC20-4B29-9181-2FCE167305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77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FC766-9F85-4244-B2C8-CE4A2049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BA3DF7F-9890-4319-B1F5-376B87521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305B9F5-4CE2-4C5B-BB5E-9EA6B2616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8DDA9-C1C3-448F-9A3B-8E75EF48EFF3}" type="datetime1">
              <a:rPr lang="en-US" smtClean="0"/>
              <a:t>25-Jun-21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71B9BF5-EBAC-4483-A4F7-91A31FC13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0BAF841-3F02-45A6-B994-1F40E045E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23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0A0B07-0733-4083-99E0-3C30F260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0403138-E33F-4964-BFB2-B8136E8EE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DC7DD26-7DC2-4A21-826D-D2CC131AF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72651-6EB9-44F7-BBD2-AD3CA60B9E11}" type="datetime1">
              <a:rPr lang="en-US" smtClean="0"/>
              <a:t>25-Jun-21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F16E327-27CA-4343-A8FB-519CBE207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47D6C97-B3CF-44DB-8275-11F9F8FEE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37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77CE129-B0D1-4D4C-B960-40736D46D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C1C82DD-C23D-43B5-899C-D76EE09E9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F8216C-3372-466A-A478-87DFE43E5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C492A-9FC6-4090-9F0B-CC7179961368}" type="datetime1">
              <a:rPr lang="en-US" smtClean="0"/>
              <a:t>25-Jun-21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B87326B-C583-4050-8C5D-404005B90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55131D4-7F33-41A7-9A93-6559582A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3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9E1337-A901-4DEA-9D47-1F893DD3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70B116-38A2-4BDE-A682-59E69EB45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F4802B-529F-4B7A-AC66-9364E445F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C8063-E2C0-4522-BCE7-C28EA2183C0A}" type="datetime1">
              <a:rPr lang="en-US" smtClean="0"/>
              <a:t>25-Jun-21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880FCC5-FE9C-400C-AA1B-5EDA362FE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EEAC87B-7F28-4D00-9FE6-E69DF0DB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74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BE40C-0EFB-44DD-99E1-7916F9254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DDC9810-2BDB-4BD1-BF85-4DC923950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1186BA7-EC0B-4BC0-A3D3-E91F7CC4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7954-E45C-41BC-88BA-46B1FEE1CD46}" type="datetime1">
              <a:rPr lang="en-US" smtClean="0"/>
              <a:t>25-Jun-21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198B1E-2420-4322-93AC-1C3ABF72E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667C94A-8DD0-4C07-AE40-3E392D97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54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C09AE-8386-4104-9450-DC785C569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469246-B4C6-4DD1-A332-C7CAC271E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BA23BA8-2DDE-4213-9A79-5872DC6F4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BDEB8D3-218D-40B1-8CF5-CCCE52CD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6D65-6CC9-4B3A-9E27-FC03FD76BA09}" type="datetime1">
              <a:rPr lang="en-US" smtClean="0"/>
              <a:t>25-Jun-21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2EFA41B-6F22-4B91-953E-8AA4688DF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DEBF57D-F780-48B5-B76A-FAFDEEF4B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33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2CA23B-8C5F-4DB1-B373-3F2C26942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177793F-2021-4700-9FA0-822839A56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A2F7FC5-9C72-4938-A3B0-55EC019C0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04BC05A-710B-4A9C-92C7-24CC36BB0C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63A1000-27C1-4873-AFC1-3851B024EA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B811049-69FD-49A7-9755-76EF566A5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E083-A822-4EA2-A603-904C185C0DD6}" type="datetime1">
              <a:rPr lang="en-US" smtClean="0"/>
              <a:t>25-Jun-21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FB18377-4EBE-4CA4-806D-EC6BE7828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952B471-14CE-4EDA-B002-37545FBC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84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1460A0-057F-4743-B0C0-C29B13F5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4A812F3-6979-485E-ACCB-CC506432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A090-A4DD-4E68-89F3-40B72AA72E9E}" type="datetime1">
              <a:rPr lang="en-US" smtClean="0"/>
              <a:t>25-Jun-21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05943C4-11CF-4B81-AA89-1EB81DE8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D179CA7-B3CD-4E13-B458-7D3E18F1C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7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BD77E6A-2529-4ABF-ADA9-A57B54ED4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A5D4-9AC1-4E90-B778-365C59E21A7D}" type="datetime1">
              <a:rPr lang="en-US" smtClean="0"/>
              <a:t>25-Jun-21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2D5B79-5B5B-48EA-A156-D77E8DF4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39B2FD4-D70A-4710-8F50-37CD9439D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1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B4F20-B3DD-49BB-B722-BD8E7B54A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DB4041-6B04-45A2-A044-B79E5836E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5C8C06F-AC0B-4905-9354-C94EC5A3B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6AA535C-67C5-44CA-B1EF-7B5B40611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B4DC6-E586-4EE5-A901-B626A659D491}" type="datetime1">
              <a:rPr lang="en-US" smtClean="0"/>
              <a:t>25-Jun-21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5B7DE7E-3AC3-4D9E-8FF9-E4AEACD84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9F7ED1B-70D0-446E-82DE-0D0E5056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18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89536-378A-405D-9675-4CCDFB8BB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3AD5D19-251F-4A3D-AD5F-9C9E00DE88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AF9C3A6-A5C7-4B84-8B59-94312AC46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70B7058-8C33-4E89-A7DA-D8BBE525E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6617-6F8B-46F8-8CF5-F2553CEA1C55}" type="datetime1">
              <a:rPr lang="en-US" smtClean="0"/>
              <a:t>25-Jun-21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95C2BB1-D686-4FEB-B9B1-28B6DFFE2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DDD13B1-DF03-411F-9A25-6D5378BD0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9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5BBF358-B271-4DAB-9D67-39E6657BB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09DA73C-0763-44A6-94D8-DEC09B818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B040A72-81DE-45D6-BEFD-17A5BBC54D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43DD2-9445-4C89-864E-4F005787E53D}" type="datetime1">
              <a:rPr lang="en-US" smtClean="0"/>
              <a:t>25-Jun-21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AC8FAF-1F24-4D97-9997-FA3A2C41B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84FB9AA-DF91-4A16-A910-349D68795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1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10" Type="http://schemas.openxmlformats.org/officeDocument/2006/relationships/image" Target="../media/image59.svg"/><Relationship Id="rId4" Type="http://schemas.openxmlformats.org/officeDocument/2006/relationships/image" Target="../media/image75.svg"/><Relationship Id="rId9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10" Type="http://schemas.openxmlformats.org/officeDocument/2006/relationships/image" Target="../media/image59.svg"/><Relationship Id="rId4" Type="http://schemas.openxmlformats.org/officeDocument/2006/relationships/image" Target="../media/image81.svg"/><Relationship Id="rId9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10" Type="http://schemas.openxmlformats.org/officeDocument/2006/relationships/image" Target="../media/image67.svg"/><Relationship Id="rId4" Type="http://schemas.openxmlformats.org/officeDocument/2006/relationships/image" Target="../media/image87.svg"/><Relationship Id="rId9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10" Type="http://schemas.openxmlformats.org/officeDocument/2006/relationships/image" Target="../media/image67.svg"/><Relationship Id="rId4" Type="http://schemas.openxmlformats.org/officeDocument/2006/relationships/image" Target="../media/image93.svg"/><Relationship Id="rId9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057400"/>
            <a:ext cx="10972800" cy="27432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PLD Plasma Propagation Model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Based on a model by Tom Wijnands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Adapted by Sam Borkent</a:t>
            </a:r>
          </a:p>
        </p:txBody>
      </p:sp>
      <p:sp>
        <p:nvSpPr>
          <p:cNvPr id="10" name="Tijdelijke aanduiding voor dianummer 2">
            <a:extLst>
              <a:ext uri="{FF2B5EF4-FFF2-40B4-BE49-F238E27FC236}">
                <a16:creationId xmlns:a16="http://schemas.microsoft.com/office/drawing/2014/main" id="{97D1803A-3580-47EE-8CD5-FAA225AD8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bg1"/>
                </a:solidFill>
              </a:rPr>
              <a:t>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28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Collect the plasma and background particles into their designated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10</a:t>
            </a:fld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FE2EEDB7-AEE8-4D86-96DC-4B0AF6F86E22}"/>
                  </a:ext>
                </a:extLst>
              </p:cNvPr>
              <p:cNvSpPr txBox="1"/>
              <p:nvPr/>
            </p:nvSpPr>
            <p:spPr>
              <a:xfrm>
                <a:off x="6019800" y="1257418"/>
                <a:ext cx="5486400" cy="560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endParaRPr lang="en-US" sz="1600" b="1" dirty="0"/>
              </a:p>
              <a:p>
                <a:pPr algn="ctr"/>
                <a:r>
                  <a:rPr lang="en-US" sz="1600" b="1" dirty="0"/>
                  <a:t>Angular distribution of plasma particles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r>
                  <a:rPr lang="en-US" sz="1600" dirty="0"/>
                  <a:t>				n = 15</a:t>
                </a:r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r>
                  <a:rPr lang="en-US" sz="1600" dirty="0"/>
                  <a:t>				n = 25</a:t>
                </a:r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r>
                  <a:rPr lang="en-US" sz="1600" b="1" dirty="0"/>
                  <a:t>Number of plasma particles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𝑡𝑜𝑡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𝑢𝑐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𝑢𝑐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/>
              </a:p>
              <a:p>
                <a:pPr algn="ctr"/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FE2EEDB7-AEE8-4D86-96DC-4B0AF6F86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1257418"/>
                <a:ext cx="5486400" cy="5606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Afbeelding 9">
            <a:extLst>
              <a:ext uri="{FF2B5EF4-FFF2-40B4-BE49-F238E27FC236}">
                <a16:creationId xmlns:a16="http://schemas.microsoft.com/office/drawing/2014/main" id="{504B3819-3EC1-4C06-B533-1BFD56B5C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53" t="10086" r="7826" b="15887"/>
          <a:stretch/>
        </p:blipFill>
        <p:spPr>
          <a:xfrm>
            <a:off x="7481870" y="2510013"/>
            <a:ext cx="2638461" cy="137160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5FC8CDF1-CC25-49D2-B2A7-AB6F36B24A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99" t="7328" r="10651" b="9617"/>
          <a:stretch/>
        </p:blipFill>
        <p:spPr>
          <a:xfrm>
            <a:off x="7465991" y="3884671"/>
            <a:ext cx="2670217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44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11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D10F675-2FEA-4CBF-BAC9-CCB9B9CD7CE8}"/>
              </a:ext>
            </a:extLst>
          </p:cNvPr>
          <p:cNvSpPr txBox="1"/>
          <p:nvPr/>
        </p:nvSpPr>
        <p:spPr>
          <a:xfrm>
            <a:off x="6019800" y="1257418"/>
            <a:ext cx="54864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Collision categories</a:t>
            </a:r>
          </a:p>
          <a:p>
            <a:pPr algn="ctr"/>
            <a:endParaRPr lang="en-US" sz="16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Elastic collisions between particle of the same type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Elastic collisions between the plasma and background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</a:rPr>
              <a:t>Reactive collisions between the plasma and background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</a:rPr>
              <a:t>Elastic collisions between metals in the plasma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</a:rPr>
              <a:t>Collisions between metals and oxygen in the plasma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4665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12</a:t>
            </a:fld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9D10F675-2FEA-4CBF-BAC9-CCB9B9CD7CE8}"/>
                  </a:ext>
                </a:extLst>
              </p:cNvPr>
              <p:cNvSpPr txBox="1"/>
              <p:nvPr/>
            </p:nvSpPr>
            <p:spPr>
              <a:xfrm>
                <a:off x="6238874" y="1257418"/>
                <a:ext cx="5343525" cy="5099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endParaRPr lang="en-US" sz="1600" b="1" dirty="0"/>
              </a:p>
              <a:p>
                <a:pPr algn="ctr"/>
                <a:r>
                  <a:rPr lang="en-US" sz="1600" b="1" dirty="0"/>
                  <a:t>Number of collisions in per bin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𝑐𝑜𝑙</m:t>
                          </m:r>
                        </m:sub>
                      </m:sSub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𝑏𝑔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sz="16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𝑏𝑔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number of plasma particles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𝑏𝑔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background gas particle density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length of one radial bin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𝑏𝑔</m:t>
                        </m:r>
                      </m:sub>
                    </m:sSub>
                  </m:oMath>
                </a14:m>
                <a:r>
                  <a:rPr lang="en-US" sz="1600" dirty="0"/>
                  <a:t>: collision cross-section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: relative velocity term</a:t>
                </a:r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r>
                  <a:rPr lang="en-US" sz="1600" b="1" i="1" dirty="0"/>
                  <a:t>“Collision volume”</a:t>
                </a:r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9D10F675-2FEA-4CBF-BAC9-CCB9B9CD7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74" y="1257418"/>
                <a:ext cx="5343525" cy="5099088"/>
              </a:xfrm>
              <a:prstGeom prst="rect">
                <a:avLst/>
              </a:prstGeom>
              <a:blipFill>
                <a:blip r:embed="rId3"/>
                <a:stretch>
                  <a:fillRect b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62">
            <a:extLst>
              <a:ext uri="{FF2B5EF4-FFF2-40B4-BE49-F238E27FC236}">
                <a16:creationId xmlns:a16="http://schemas.microsoft.com/office/drawing/2014/main" id="{65FE33D2-41A3-48F3-A0E5-8637E25503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61237" y="3806962"/>
            <a:ext cx="29559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03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13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D10F675-2FEA-4CBF-BAC9-CCB9B9CD7CE8}"/>
              </a:ext>
            </a:extLst>
          </p:cNvPr>
          <p:cNvSpPr txBox="1"/>
          <p:nvPr/>
        </p:nvSpPr>
        <p:spPr>
          <a:xfrm>
            <a:off x="6238874" y="1257418"/>
            <a:ext cx="534352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Collision calculation steps</a:t>
            </a:r>
          </a:p>
          <a:p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Loop through all radial bins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Loop through all velocity bins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Store the number of plasma particles in this bin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Calculate the projected traveled path of the particles in one time step in case of no collisions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Loop through all radial bins within the projected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Loop through all velocity bins that are filled with background particles, that move slower than the plasma particles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Calculate the number of collided particles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Calculate the new velocity and position of particles after collision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Remove the collided particles from their velocity and radial bins prior to collision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Update the position of non-collided particles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Add back the collided particles to their new velocity and position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035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799" y="1257419"/>
            <a:ext cx="5172073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14</a:t>
            </a:fld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996A95D5-3002-4E07-A431-13E5BAA97A18}"/>
              </a:ext>
            </a:extLst>
          </p:cNvPr>
          <p:cNvGrpSpPr/>
          <p:nvPr/>
        </p:nvGrpSpPr>
        <p:grpSpPr>
          <a:xfrm>
            <a:off x="7296838" y="1029328"/>
            <a:ext cx="3227595" cy="5234945"/>
            <a:chOff x="227932" y="409753"/>
            <a:chExt cx="5391818" cy="8745170"/>
          </a:xfrm>
        </p:grpSpPr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CA3EFFF7-E7B3-452E-AA6A-31B161D45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8" r="55079"/>
            <a:stretch/>
          </p:blipFill>
          <p:spPr>
            <a:xfrm>
              <a:off x="227933" y="409753"/>
              <a:ext cx="4229768" cy="4372585"/>
            </a:xfrm>
            <a:prstGeom prst="rect">
              <a:avLst/>
            </a:prstGeom>
          </p:spPr>
        </p:pic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08F1CFD9-A27E-47DF-A653-A42622D95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124" r="11652"/>
            <a:stretch/>
          </p:blipFill>
          <p:spPr>
            <a:xfrm>
              <a:off x="227932" y="4782338"/>
              <a:ext cx="4229768" cy="4372585"/>
            </a:xfrm>
            <a:prstGeom prst="rect">
              <a:avLst/>
            </a:prstGeom>
          </p:spPr>
        </p:pic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D9EF8A7C-FD81-45ED-B8B8-DA7CB907A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850" b="17491"/>
            <a:stretch/>
          </p:blipFill>
          <p:spPr>
            <a:xfrm>
              <a:off x="4457700" y="2978450"/>
              <a:ext cx="1162050" cy="3607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5042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Approximations and assumptions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15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F6BA876-1D53-4C0C-8F2C-93244D6233E7}"/>
              </a:ext>
            </a:extLst>
          </p:cNvPr>
          <p:cNvSpPr txBox="1"/>
          <p:nvPr/>
        </p:nvSpPr>
        <p:spPr>
          <a:xfrm>
            <a:off x="609600" y="958453"/>
            <a:ext cx="10972800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There is no net exchange of particles between angular bins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All particles move along a straight line following their initial angle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Background gas particles initially have a constant temperature (no heat gradient)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Background gas particles initially have no preferential propagation direction, so a net zero velocity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Square laser ablation spot, resulting in an axially symmetric plasma expansion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Heat dissipation into the target and excitation energy of atoms during ablation can be neglected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All collisions are head-on and fully elastic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Collisions only occur between plasma particles and background gas particles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262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5486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What did I do?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799" y="1257419"/>
            <a:ext cx="5029201" cy="52629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Redesigned the code from the ground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Reimplemented the initial velocity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Implemented support for any target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Fully model background gas particle kinematics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Ensured conservation of number of particles, kinetic energy, and 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Tijdelijke aanduiding voor dianummer 2">
            <a:extLst>
              <a:ext uri="{FF2B5EF4-FFF2-40B4-BE49-F238E27FC236}">
                <a16:creationId xmlns:a16="http://schemas.microsoft.com/office/drawing/2014/main" id="{71FCBABC-0CF6-4A52-A532-EA8735DA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16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67E8C81-13BC-49E6-8CDA-5565A24D650C}"/>
              </a:ext>
            </a:extLst>
          </p:cNvPr>
          <p:cNvSpPr txBox="1"/>
          <p:nvPr/>
        </p:nvSpPr>
        <p:spPr>
          <a:xfrm>
            <a:off x="6096000" y="228599"/>
            <a:ext cx="5486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Why did I do it?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kstvak 16">
                <a:extLst>
                  <a:ext uri="{FF2B5EF4-FFF2-40B4-BE49-F238E27FC236}">
                    <a16:creationId xmlns:a16="http://schemas.microsoft.com/office/drawing/2014/main" id="{73390A15-60C6-4A01-B4ED-43D02F5C2EFA}"/>
                  </a:ext>
                </a:extLst>
              </p:cNvPr>
              <p:cNvSpPr txBox="1"/>
              <p:nvPr/>
            </p:nvSpPr>
            <p:spPr>
              <a:xfrm>
                <a:off x="6553199" y="1257419"/>
                <a:ext cx="4743451" cy="452431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Make the model dynamic and suitable for any material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Increase usability and readability of the code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Improve performance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Normal distribution is not the proper distribution to use for values that span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[0, ∞]</m:t>
                    </m:r>
                  </m:oMath>
                </a14:m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Velocity distribution width determined for the propagation of Ti, not applicable for other atoms</a:t>
                </a:r>
              </a:p>
              <a:p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Switch between materials by changing one line of code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Easily add new materials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Gain insight into how much oxygen gas is propelled onto the substrate surface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particles get destroyed or created</a:t>
                </a:r>
              </a:p>
            </p:txBody>
          </p:sp>
        </mc:Choice>
        <mc:Fallback>
          <p:sp>
            <p:nvSpPr>
              <p:cNvPr id="17" name="Tekstvak 16">
                <a:extLst>
                  <a:ext uri="{FF2B5EF4-FFF2-40B4-BE49-F238E27FC236}">
                    <a16:creationId xmlns:a16="http://schemas.microsoft.com/office/drawing/2014/main" id="{73390A15-60C6-4A01-B4ED-43D02F5C2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199" y="1257419"/>
                <a:ext cx="4743451" cy="4524315"/>
              </a:xfrm>
              <a:prstGeom prst="rect">
                <a:avLst/>
              </a:prstGeom>
              <a:blipFill>
                <a:blip r:embed="rId3"/>
                <a:stretch>
                  <a:fillRect l="-514" t="-404" r="-1542" b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103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dianummer 2">
            <a:extLst>
              <a:ext uri="{FF2B5EF4-FFF2-40B4-BE49-F238E27FC236}">
                <a16:creationId xmlns:a16="http://schemas.microsoft.com/office/drawing/2014/main" id="{71FCBABC-0CF6-4A52-A532-EA8735DA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17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5A35867-8288-4E41-BE37-02B0D6B48977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GitHub (private)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07BFE02-A0BA-4E99-8DAF-970242A9B5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50" b="44088"/>
          <a:stretch/>
        </p:blipFill>
        <p:spPr>
          <a:xfrm>
            <a:off x="2458008" y="1257419"/>
            <a:ext cx="7275983" cy="498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1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Initial velocity distribution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18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1121C6-8FD7-4A46-884F-A6339FA41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6800" y="2028884"/>
            <a:ext cx="5029200" cy="36004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3FF6EA9-5A77-44EE-9377-D5FFBBDA2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2028884"/>
            <a:ext cx="5029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31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Initial velocity distribution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19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1121C6-8FD7-4A46-884F-A6339FA41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6800" y="2028884"/>
            <a:ext cx="5029200" cy="36004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3FF6EA9-5A77-44EE-9377-D5FFBBDA2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096000" y="2028884"/>
            <a:ext cx="5029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4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Introduction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609600" y="1705451"/>
            <a:ext cx="10972800" cy="42473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Model description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Approximations and assumptions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What did I do and why?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Results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Conclusions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Suggestions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Let’s discuss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BE4CC0D-A6E3-4653-846E-FF0E57F61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936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Initial velocity distribution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20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1121C6-8FD7-4A46-884F-A6339FA41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6800" y="2028884"/>
            <a:ext cx="5029200" cy="36004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3FF6EA9-5A77-44EE-9377-D5FFBBDA2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096000" y="2028884"/>
            <a:ext cx="5029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02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TiO2 at 0.02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21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147"/>
          <a:stretch/>
        </p:blipFill>
        <p:spPr>
          <a:xfrm>
            <a:off x="1803402" y="1017528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1147"/>
          <a:stretch/>
        </p:blipFill>
        <p:spPr>
          <a:xfrm>
            <a:off x="1803401" y="2846328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0185"/>
          <a:stretch/>
        </p:blipFill>
        <p:spPr>
          <a:xfrm>
            <a:off x="1715078" y="4675128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777878" y="1017528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Bg O</a:t>
            </a:r>
            <a:r>
              <a:rPr lang="en-US" sz="1400" b="1" dirty="0"/>
              <a:t>2</a:t>
            </a:r>
            <a:endParaRPr lang="en-US" b="1" dirty="0"/>
          </a:p>
          <a:p>
            <a:pPr algn="r"/>
            <a:endParaRPr lang="en-US" b="1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7C3394B9-83BE-4968-9EE1-5208DAD9184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8281" r="75314" b="1543"/>
          <a:stretch/>
        </p:blipFill>
        <p:spPr>
          <a:xfrm rot="5400000">
            <a:off x="9034678" y="3728773"/>
            <a:ext cx="1300317" cy="1364227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5743BE50-A809-45DB-B214-7E1BBD71E3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096" r="25637" b="50612"/>
          <a:stretch/>
        </p:blipFill>
        <p:spPr>
          <a:xfrm rot="5400000">
            <a:off x="9044846" y="2473835"/>
            <a:ext cx="1330904" cy="1342799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3DFFD22F-DC2F-4491-8FFD-DE8AFB80B19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826" r="50686" b="50358"/>
          <a:stretch/>
        </p:blipFill>
        <p:spPr>
          <a:xfrm rot="5400000">
            <a:off x="9068785" y="1157260"/>
            <a:ext cx="1289926" cy="1349699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AC887C8B-282D-4E5D-BC22-18600CF4AA1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096" t="48928" r="26181" b="2432"/>
          <a:stretch/>
        </p:blipFill>
        <p:spPr>
          <a:xfrm rot="5400000">
            <a:off x="9035909" y="5049133"/>
            <a:ext cx="1302275" cy="13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43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TiO2 at 0.1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22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612" t="-720" b="231"/>
          <a:stretch/>
        </p:blipFill>
        <p:spPr>
          <a:xfrm>
            <a:off x="1206500" y="1087231"/>
            <a:ext cx="10299700" cy="204408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605" r="155"/>
          <a:stretch/>
        </p:blipFill>
        <p:spPr>
          <a:xfrm>
            <a:off x="1206498" y="4427137"/>
            <a:ext cx="10299701" cy="2044084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431799" y="997934"/>
            <a:ext cx="7747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B5C205CB-CB1C-4CE3-8FA8-B90DD60AC001}"/>
              </a:ext>
            </a:extLst>
          </p:cNvPr>
          <p:cNvGrpSpPr/>
          <p:nvPr/>
        </p:nvGrpSpPr>
        <p:grpSpPr>
          <a:xfrm>
            <a:off x="1480816" y="3078708"/>
            <a:ext cx="9265558" cy="1373742"/>
            <a:chOff x="1480816" y="3078708"/>
            <a:chExt cx="9265558" cy="1373742"/>
          </a:xfrm>
        </p:grpSpPr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4775AED8-AAF2-4389-89F7-3B625240B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553" t="65603" r="49809" b="755"/>
            <a:stretch/>
          </p:blipFill>
          <p:spPr>
            <a:xfrm rot="5400000">
              <a:off x="9406897" y="3112973"/>
              <a:ext cx="1366133" cy="1312821"/>
            </a:xfrm>
            <a:prstGeom prst="rect">
              <a:avLst/>
            </a:prstGeom>
          </p:spPr>
        </p:pic>
        <p:pic>
          <p:nvPicPr>
            <p:cNvPr id="27" name="Afbeelding 26">
              <a:extLst>
                <a:ext uri="{FF2B5EF4-FFF2-40B4-BE49-F238E27FC236}">
                  <a16:creationId xmlns:a16="http://schemas.microsoft.com/office/drawing/2014/main" id="{B8AE7061-7FBB-44C2-A84A-397915199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7" t="67565" r="74654" b="755"/>
            <a:stretch/>
          </p:blipFill>
          <p:spPr>
            <a:xfrm rot="5400000">
              <a:off x="8237342" y="3155050"/>
              <a:ext cx="1341124" cy="1236258"/>
            </a:xfrm>
            <a:prstGeom prst="rect">
              <a:avLst/>
            </a:prstGeom>
          </p:spPr>
        </p:pic>
        <p:pic>
          <p:nvPicPr>
            <p:cNvPr id="26" name="Afbeelding 25">
              <a:extLst>
                <a:ext uri="{FF2B5EF4-FFF2-40B4-BE49-F238E27FC236}">
                  <a16:creationId xmlns:a16="http://schemas.microsoft.com/office/drawing/2014/main" id="{EC0372D5-4702-427D-A002-F40DA5EC7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4614" t="34483" r="217" b="33837"/>
            <a:stretch/>
          </p:blipFill>
          <p:spPr>
            <a:xfrm rot="5400000">
              <a:off x="7135181" y="3149645"/>
              <a:ext cx="1341121" cy="1236256"/>
            </a:xfrm>
            <a:prstGeom prst="rect">
              <a:avLst/>
            </a:prstGeom>
          </p:spPr>
        </p:pic>
        <p:pic>
          <p:nvPicPr>
            <p:cNvPr id="25" name="Afbeelding 24">
              <a:extLst>
                <a:ext uri="{FF2B5EF4-FFF2-40B4-BE49-F238E27FC236}">
                  <a16:creationId xmlns:a16="http://schemas.microsoft.com/office/drawing/2014/main" id="{700E594C-9621-4C14-B811-B539B203D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9349" t="34483" r="25482" b="33837"/>
            <a:stretch/>
          </p:blipFill>
          <p:spPr>
            <a:xfrm rot="5400000">
              <a:off x="5981054" y="3140936"/>
              <a:ext cx="1341121" cy="1236256"/>
            </a:xfrm>
            <a:prstGeom prst="rect">
              <a:avLst/>
            </a:prstGeom>
          </p:spPr>
        </p:pic>
        <p:pic>
          <p:nvPicPr>
            <p:cNvPr id="23" name="Afbeelding 22">
              <a:extLst>
                <a:ext uri="{FF2B5EF4-FFF2-40B4-BE49-F238E27FC236}">
                  <a16:creationId xmlns:a16="http://schemas.microsoft.com/office/drawing/2014/main" id="{E2E426FA-6633-4F6B-A2C4-CA67D0C43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451" t="34483" r="49911" b="33837"/>
            <a:stretch/>
          </p:blipFill>
          <p:spPr>
            <a:xfrm rot="5400000">
              <a:off x="4844046" y="3143647"/>
              <a:ext cx="1366133" cy="1236256"/>
            </a:xfrm>
            <a:prstGeom prst="rect">
              <a:avLst/>
            </a:prstGeom>
          </p:spPr>
        </p:pic>
        <p:pic>
          <p:nvPicPr>
            <p:cNvPr id="22" name="Afbeelding 21">
              <a:extLst>
                <a:ext uri="{FF2B5EF4-FFF2-40B4-BE49-F238E27FC236}">
                  <a16:creationId xmlns:a16="http://schemas.microsoft.com/office/drawing/2014/main" id="{6464A2CB-B039-4BEC-9533-FA4418581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9571" t="1966" r="25635" b="66354"/>
            <a:stretch/>
          </p:blipFill>
          <p:spPr>
            <a:xfrm rot="5400000">
              <a:off x="3706923" y="3148401"/>
              <a:ext cx="1321217" cy="1236256"/>
            </a:xfrm>
            <a:prstGeom prst="rect">
              <a:avLst/>
            </a:prstGeom>
          </p:spPr>
        </p:pic>
        <p:pic>
          <p:nvPicPr>
            <p:cNvPr id="21" name="Afbeelding 20">
              <a:extLst>
                <a:ext uri="{FF2B5EF4-FFF2-40B4-BE49-F238E27FC236}">
                  <a16:creationId xmlns:a16="http://schemas.microsoft.com/office/drawing/2014/main" id="{A82FC78C-3876-4821-8270-43C7952D1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747" t="1966" r="50459" b="66354"/>
            <a:stretch/>
          </p:blipFill>
          <p:spPr>
            <a:xfrm rot="5400000">
              <a:off x="2568276" y="3139691"/>
              <a:ext cx="1321217" cy="1236257"/>
            </a:xfrm>
            <a:prstGeom prst="rect">
              <a:avLst/>
            </a:prstGeom>
          </p:spPr>
        </p:pic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8309D388-4562-40BE-8C67-D6D25FBF0C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164" t="1966" r="75187" b="66354"/>
            <a:stretch/>
          </p:blipFill>
          <p:spPr>
            <a:xfrm rot="5400000">
              <a:off x="1433437" y="3134794"/>
              <a:ext cx="1331015" cy="1236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140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TiO2 at 0.1 mbar (no neg. velo.)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23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451" t="-377" b="-16"/>
          <a:stretch/>
        </p:blipFill>
        <p:spPr>
          <a:xfrm>
            <a:off x="1206500" y="1062191"/>
            <a:ext cx="10299700" cy="206026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451" t="145" b="-607"/>
          <a:stretch/>
        </p:blipFill>
        <p:spPr>
          <a:xfrm>
            <a:off x="1206500" y="4465546"/>
            <a:ext cx="10299700" cy="2060269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431799" y="997934"/>
            <a:ext cx="7747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B5C205CB-CB1C-4CE3-8FA8-B90DD60AC001}"/>
              </a:ext>
            </a:extLst>
          </p:cNvPr>
          <p:cNvGrpSpPr/>
          <p:nvPr/>
        </p:nvGrpSpPr>
        <p:grpSpPr>
          <a:xfrm>
            <a:off x="1480816" y="3078708"/>
            <a:ext cx="9265558" cy="1373742"/>
            <a:chOff x="1480816" y="3078708"/>
            <a:chExt cx="9265558" cy="1373742"/>
          </a:xfrm>
        </p:grpSpPr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4775AED8-AAF2-4389-89F7-3B625240B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553" t="65603" r="49809" b="755"/>
            <a:stretch/>
          </p:blipFill>
          <p:spPr>
            <a:xfrm rot="5400000">
              <a:off x="9406897" y="3112973"/>
              <a:ext cx="1366133" cy="1312821"/>
            </a:xfrm>
            <a:prstGeom prst="rect">
              <a:avLst/>
            </a:prstGeom>
          </p:spPr>
        </p:pic>
        <p:pic>
          <p:nvPicPr>
            <p:cNvPr id="27" name="Afbeelding 26">
              <a:extLst>
                <a:ext uri="{FF2B5EF4-FFF2-40B4-BE49-F238E27FC236}">
                  <a16:creationId xmlns:a16="http://schemas.microsoft.com/office/drawing/2014/main" id="{B8AE7061-7FBB-44C2-A84A-397915199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7" t="67565" r="74654" b="755"/>
            <a:stretch/>
          </p:blipFill>
          <p:spPr>
            <a:xfrm rot="5400000">
              <a:off x="8237342" y="3155050"/>
              <a:ext cx="1341124" cy="1236258"/>
            </a:xfrm>
            <a:prstGeom prst="rect">
              <a:avLst/>
            </a:prstGeom>
          </p:spPr>
        </p:pic>
        <p:pic>
          <p:nvPicPr>
            <p:cNvPr id="26" name="Afbeelding 25">
              <a:extLst>
                <a:ext uri="{FF2B5EF4-FFF2-40B4-BE49-F238E27FC236}">
                  <a16:creationId xmlns:a16="http://schemas.microsoft.com/office/drawing/2014/main" id="{EC0372D5-4702-427D-A002-F40DA5EC7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4614" t="34483" r="217" b="33837"/>
            <a:stretch/>
          </p:blipFill>
          <p:spPr>
            <a:xfrm rot="5400000">
              <a:off x="7135181" y="3149645"/>
              <a:ext cx="1341121" cy="1236256"/>
            </a:xfrm>
            <a:prstGeom prst="rect">
              <a:avLst/>
            </a:prstGeom>
          </p:spPr>
        </p:pic>
        <p:pic>
          <p:nvPicPr>
            <p:cNvPr id="25" name="Afbeelding 24">
              <a:extLst>
                <a:ext uri="{FF2B5EF4-FFF2-40B4-BE49-F238E27FC236}">
                  <a16:creationId xmlns:a16="http://schemas.microsoft.com/office/drawing/2014/main" id="{700E594C-9621-4C14-B811-B539B203D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9349" t="34483" r="25482" b="33837"/>
            <a:stretch/>
          </p:blipFill>
          <p:spPr>
            <a:xfrm rot="5400000">
              <a:off x="5981054" y="3140936"/>
              <a:ext cx="1341121" cy="1236256"/>
            </a:xfrm>
            <a:prstGeom prst="rect">
              <a:avLst/>
            </a:prstGeom>
          </p:spPr>
        </p:pic>
        <p:pic>
          <p:nvPicPr>
            <p:cNvPr id="23" name="Afbeelding 22">
              <a:extLst>
                <a:ext uri="{FF2B5EF4-FFF2-40B4-BE49-F238E27FC236}">
                  <a16:creationId xmlns:a16="http://schemas.microsoft.com/office/drawing/2014/main" id="{E2E426FA-6633-4F6B-A2C4-CA67D0C43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451" t="34483" r="49911" b="33837"/>
            <a:stretch/>
          </p:blipFill>
          <p:spPr>
            <a:xfrm rot="5400000">
              <a:off x="4844046" y="3143647"/>
              <a:ext cx="1366133" cy="1236256"/>
            </a:xfrm>
            <a:prstGeom prst="rect">
              <a:avLst/>
            </a:prstGeom>
          </p:spPr>
        </p:pic>
        <p:pic>
          <p:nvPicPr>
            <p:cNvPr id="22" name="Afbeelding 21">
              <a:extLst>
                <a:ext uri="{FF2B5EF4-FFF2-40B4-BE49-F238E27FC236}">
                  <a16:creationId xmlns:a16="http://schemas.microsoft.com/office/drawing/2014/main" id="{6464A2CB-B039-4BEC-9533-FA4418581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9571" t="1966" r="25635" b="66354"/>
            <a:stretch/>
          </p:blipFill>
          <p:spPr>
            <a:xfrm rot="5400000">
              <a:off x="3706923" y="3148401"/>
              <a:ext cx="1321217" cy="1236256"/>
            </a:xfrm>
            <a:prstGeom prst="rect">
              <a:avLst/>
            </a:prstGeom>
          </p:spPr>
        </p:pic>
        <p:pic>
          <p:nvPicPr>
            <p:cNvPr id="21" name="Afbeelding 20">
              <a:extLst>
                <a:ext uri="{FF2B5EF4-FFF2-40B4-BE49-F238E27FC236}">
                  <a16:creationId xmlns:a16="http://schemas.microsoft.com/office/drawing/2014/main" id="{A82FC78C-3876-4821-8270-43C7952D1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747" t="1966" r="50459" b="66354"/>
            <a:stretch/>
          </p:blipFill>
          <p:spPr>
            <a:xfrm rot="5400000">
              <a:off x="2568276" y="3139691"/>
              <a:ext cx="1321217" cy="1236257"/>
            </a:xfrm>
            <a:prstGeom prst="rect">
              <a:avLst/>
            </a:prstGeom>
          </p:spPr>
        </p:pic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8309D388-4562-40BE-8C67-D6D25FBF0C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164" t="1966" r="75187" b="66354"/>
            <a:stretch/>
          </p:blipFill>
          <p:spPr>
            <a:xfrm rot="5400000">
              <a:off x="1433437" y="3134794"/>
              <a:ext cx="1331015" cy="1236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4941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TiO2 at 0.1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24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6A5D2D5-5AAA-41EC-A50F-C646276D5E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786" r="4451"/>
          <a:stretch/>
        </p:blipFill>
        <p:spPr>
          <a:xfrm>
            <a:off x="1438275" y="997933"/>
            <a:ext cx="10067926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0D0E930-58C2-4A77-B014-1D1462F0EE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0786" r="4343"/>
          <a:stretch/>
        </p:blipFill>
        <p:spPr>
          <a:xfrm>
            <a:off x="1438274" y="3741133"/>
            <a:ext cx="10080627" cy="27432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596900" y="997934"/>
            <a:ext cx="99377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Bg O</a:t>
            </a:r>
            <a:r>
              <a:rPr lang="en-US" sz="1400" b="1" dirty="0"/>
              <a:t>2</a:t>
            </a:r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Bg O</a:t>
            </a:r>
            <a:r>
              <a:rPr lang="en-US" sz="1400" b="1" dirty="0"/>
              <a:t>2</a:t>
            </a:r>
            <a:endParaRPr lang="en-US" b="1" dirty="0"/>
          </a:p>
          <a:p>
            <a:pPr algn="r"/>
            <a:r>
              <a:rPr lang="en-US" b="1" dirty="0"/>
              <a:t>(no neg. velo.)</a:t>
            </a:r>
          </a:p>
          <a:p>
            <a:pPr algn="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889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SrTiO3 at 0.02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25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830009" y="1028819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830008" y="2857619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771181" y="4686419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383830" y="1028819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Sr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F9903D-3639-4674-B26A-03C64D594E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82050" y="2229666"/>
            <a:ext cx="3738769" cy="267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25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Li4Ti5O12 at 0.02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26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830009" y="1028819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830008" y="2857619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771181" y="4686419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383830" y="1028819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Li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F9903D-3639-4674-B26A-03C64D594E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682050" y="2229666"/>
            <a:ext cx="3738769" cy="26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81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Conclusions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27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F6BA876-1D53-4C0C-8F2C-93244D6233E7}"/>
              </a:ext>
            </a:extLst>
          </p:cNvPr>
          <p:cNvSpPr txBox="1"/>
          <p:nvPr/>
        </p:nvSpPr>
        <p:spPr>
          <a:xfrm>
            <a:off x="609600" y="958453"/>
            <a:ext cx="10972800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The model does not exactly match measurement, but results are in a similar range.</a:t>
            </a:r>
          </a:p>
          <a:p>
            <a:pPr algn="ctr"/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The model delivers consistent results for different type of materials.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There seems to be an error for particle moving with a negative velocity, visible at higher pressures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Improvements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Fully modeled background gas particle kinematics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Support of any target composition, even mixture targets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Conservation of number of particles is ensured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Code is dynamic, self-documenting, and contains no ‘magic’  variables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Features missing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Oxidation of plasma species (although data structure supports it)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2D plume expansion plots</a:t>
            </a:r>
          </a:p>
        </p:txBody>
      </p:sp>
    </p:spTree>
    <p:extLst>
      <p:ext uri="{BB962C8B-B14F-4D97-AF65-F5344CB8AC3E}">
        <p14:creationId xmlns:p14="http://schemas.microsoft.com/office/powerpoint/2010/main" val="2993418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Suggestions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28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F6BA876-1D53-4C0C-8F2C-93244D6233E7}"/>
              </a:ext>
            </a:extLst>
          </p:cNvPr>
          <p:cNvSpPr txBox="1"/>
          <p:nvPr/>
        </p:nvSpPr>
        <p:spPr>
          <a:xfrm>
            <a:off x="609600" y="958453"/>
            <a:ext cx="109728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Introduce a temperature gradient in the background gas based on the substrate temperature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Find approximations for the heat dissipation into target and excitation energy of atoms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Include relation between laser fluence and spot dimensions and the angular distribution of particles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Allow highly kinetic particles to reflect of substrate surface and change direction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Implement MaterialsProject API to get material properties straight from their database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Add as material property which oxides a specific atom can form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/>
              <a:t>Implement collisions between plasma species !</a:t>
            </a:r>
          </a:p>
        </p:txBody>
      </p:sp>
    </p:spTree>
    <p:extLst>
      <p:ext uri="{BB962C8B-B14F-4D97-AF65-F5344CB8AC3E}">
        <p14:creationId xmlns:p14="http://schemas.microsoft.com/office/powerpoint/2010/main" val="1781177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Proposal for collisions between all particles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29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F6BA876-1D53-4C0C-8F2C-93244D6233E7}"/>
              </a:ext>
            </a:extLst>
          </p:cNvPr>
          <p:cNvSpPr txBox="1"/>
          <p:nvPr/>
        </p:nvSpPr>
        <p:spPr>
          <a:xfrm>
            <a:off x="1020726" y="958453"/>
            <a:ext cx="10164725" cy="56938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Loop through particle speeds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Loop through particle directions (towards substrate or towards target)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Loop through plasma species (and additional oxidized species)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Loop through filled radial bins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dirty="0"/>
              <a:t>Calculate projected path the particle would travel without collisions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dirty="0"/>
              <a:t>Calculate the number of collisions with every species and for all radial bins in the projected path (for all slower moving particles) simultaneously using matrix calculations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dirty="0"/>
              <a:t>Calculate new velocities and positions after collision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Limit number of collisions by the total number of particles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Remove particles from velocity and position before collision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Update all non-collided particle positions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back the collided particles to their new velocity and position after collision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71392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Combine 1D results to achieve a 2D propagation model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547A84F5-F23B-444D-8E8F-4166572EEC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12901" y="1257419"/>
            <a:ext cx="5052598" cy="3416320"/>
          </a:xfrm>
          <a:prstGeom prst="rect">
            <a:avLst/>
          </a:prstGeom>
        </p:spPr>
      </p:pic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E606E0B6-0A85-4D66-8ADD-3397D36F5628}"/>
              </a:ext>
            </a:extLst>
          </p:cNvPr>
          <p:cNvCxnSpPr>
            <a:cxnSpLocks/>
          </p:cNvCxnSpPr>
          <p:nvPr/>
        </p:nvCxnSpPr>
        <p:spPr>
          <a:xfrm flipH="1">
            <a:off x="8917574" y="4105275"/>
            <a:ext cx="216902" cy="1282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D37F899-6E23-43FF-8345-04AB353ECB64}"/>
              </a:ext>
            </a:extLst>
          </p:cNvPr>
          <p:cNvCxnSpPr>
            <a:cxnSpLocks/>
          </p:cNvCxnSpPr>
          <p:nvPr/>
        </p:nvCxnSpPr>
        <p:spPr>
          <a:xfrm>
            <a:off x="9134475" y="4105275"/>
            <a:ext cx="314325" cy="13304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DBE604E6-7A0C-4B54-B60F-E99191F994C9}"/>
              </a:ext>
            </a:extLst>
          </p:cNvPr>
          <p:cNvCxnSpPr>
            <a:cxnSpLocks/>
          </p:cNvCxnSpPr>
          <p:nvPr/>
        </p:nvCxnSpPr>
        <p:spPr>
          <a:xfrm>
            <a:off x="9134475" y="4105275"/>
            <a:ext cx="857250" cy="10535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DC1662D6-09F7-4BF6-82D9-10A033080613}"/>
              </a:ext>
            </a:extLst>
          </p:cNvPr>
          <p:cNvSpPr txBox="1"/>
          <p:nvPr/>
        </p:nvSpPr>
        <p:spPr>
          <a:xfrm>
            <a:off x="8222250" y="5345906"/>
            <a:ext cx="857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Particle</a:t>
            </a:r>
          </a:p>
          <a:p>
            <a:pPr algn="ctr"/>
            <a:r>
              <a:rPr lang="en-US" sz="1600" dirty="0"/>
              <a:t>type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6616B143-3569-46AE-A70F-0B285B7918F3}"/>
              </a:ext>
            </a:extLst>
          </p:cNvPr>
          <p:cNvSpPr txBox="1"/>
          <p:nvPr/>
        </p:nvSpPr>
        <p:spPr>
          <a:xfrm>
            <a:off x="9134475" y="5387399"/>
            <a:ext cx="857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Velocity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958F4D65-5763-4377-9B37-4E388E938E83}"/>
              </a:ext>
            </a:extLst>
          </p:cNvPr>
          <p:cNvSpPr txBox="1"/>
          <p:nvPr/>
        </p:nvSpPr>
        <p:spPr>
          <a:xfrm>
            <a:off x="9958387" y="5053518"/>
            <a:ext cx="1114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Number of collisions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3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83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TiO2 at 0.02 mbar (log)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30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1365226" y="1017528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1365225" y="2786165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1327125" y="4626638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777878" y="1017528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Bg O</a:t>
            </a:r>
            <a:r>
              <a:rPr lang="en-US" sz="1400" b="1" dirty="0"/>
              <a:t>2</a:t>
            </a:r>
            <a:endParaRPr lang="en-US" b="1" dirty="0"/>
          </a:p>
          <a:p>
            <a:pPr algn="r"/>
            <a:endParaRPr lang="en-US" b="1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38A3B51-CB03-4084-8AE7-309FFF29C41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8281" r="75314" b="1543"/>
          <a:stretch/>
        </p:blipFill>
        <p:spPr>
          <a:xfrm rot="5400000">
            <a:off x="9034678" y="3728773"/>
            <a:ext cx="1300317" cy="1364227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8951AF2A-4998-405F-92C6-02E1F6FE56A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096" r="25637" b="50612"/>
          <a:stretch/>
        </p:blipFill>
        <p:spPr>
          <a:xfrm rot="5400000">
            <a:off x="9044846" y="2473835"/>
            <a:ext cx="1330904" cy="1342799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9A53DACD-6314-4B85-85E5-817BF82E80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826" r="50686" b="50358"/>
          <a:stretch/>
        </p:blipFill>
        <p:spPr>
          <a:xfrm rot="5400000">
            <a:off x="9068785" y="1157260"/>
            <a:ext cx="1289926" cy="1349699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D67BAD-8514-4062-B519-023752938F6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096" t="48928" r="26181" b="2432"/>
          <a:stretch/>
        </p:blipFill>
        <p:spPr>
          <a:xfrm rot="5400000">
            <a:off x="9035909" y="5049133"/>
            <a:ext cx="1302275" cy="13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43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SrTiO3 at 0.1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31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830009" y="1028819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830008" y="2857619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771181" y="4686419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383830" y="1028819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Sr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F9903D-3639-4674-B26A-03C64D594E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82050" y="2229666"/>
            <a:ext cx="3738769" cy="267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35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SrTiO3 at 0.1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32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830009" y="1028819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830008" y="2857619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771181" y="4686419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383830" y="1028819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Sr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F9903D-3639-4674-B26A-03C64D594E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82050" y="2229666"/>
            <a:ext cx="3738769" cy="2676619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39032414-2E47-4E57-8E87-2324F5C17339}"/>
              </a:ext>
            </a:extLst>
          </p:cNvPr>
          <p:cNvSpPr txBox="1"/>
          <p:nvPr/>
        </p:nvSpPr>
        <p:spPr>
          <a:xfrm>
            <a:off x="8045245" y="1389221"/>
            <a:ext cx="312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negative velocities allowed</a:t>
            </a:r>
          </a:p>
        </p:txBody>
      </p:sp>
    </p:spTree>
    <p:extLst>
      <p:ext uri="{BB962C8B-B14F-4D97-AF65-F5344CB8AC3E}">
        <p14:creationId xmlns:p14="http://schemas.microsoft.com/office/powerpoint/2010/main" val="1616027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Li4Ti5O12 at 0.1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33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830009" y="1028819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830008" y="2857619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771181" y="4686419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383830" y="1028819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Li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F9903D-3639-4674-B26A-03C64D594E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682050" y="2229666"/>
            <a:ext cx="3738769" cy="26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59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Li4Ti5O12 at 0.1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34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830009" y="1028819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830008" y="2857619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771181" y="4686419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383830" y="1028819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Li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F9903D-3639-4674-B26A-03C64D594E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682050" y="2229666"/>
            <a:ext cx="3738769" cy="2676618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332178A6-688E-42F4-8400-E0E82BE09E00}"/>
              </a:ext>
            </a:extLst>
          </p:cNvPr>
          <p:cNvSpPr txBox="1"/>
          <p:nvPr/>
        </p:nvSpPr>
        <p:spPr>
          <a:xfrm>
            <a:off x="8045245" y="1389221"/>
            <a:ext cx="311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negative velocities allowed</a:t>
            </a:r>
          </a:p>
        </p:txBody>
      </p:sp>
    </p:spTree>
    <p:extLst>
      <p:ext uri="{BB962C8B-B14F-4D97-AF65-F5344CB8AC3E}">
        <p14:creationId xmlns:p14="http://schemas.microsoft.com/office/powerpoint/2010/main" val="4247195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4</a:t>
            </a:fld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C1DF456B-8A79-4E88-9EA4-F655287F6545}"/>
                  </a:ext>
                </a:extLst>
              </p:cNvPr>
              <p:cNvSpPr txBox="1"/>
              <p:nvPr/>
            </p:nvSpPr>
            <p:spPr>
              <a:xfrm>
                <a:off x="6096000" y="1997450"/>
                <a:ext cx="5486400" cy="6647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𝑢𝑐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𝑠𝑝𝑜𝑡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C1DF456B-8A79-4E88-9EA4-F655287F6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97450"/>
                <a:ext cx="5486400" cy="6647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250A0B32-EC58-4FAA-AF18-C31C4FD53FF3}"/>
                  </a:ext>
                </a:extLst>
              </p:cNvPr>
              <p:cNvSpPr txBox="1"/>
              <p:nvPr/>
            </p:nvSpPr>
            <p:spPr>
              <a:xfrm>
                <a:off x="6096000" y="2683132"/>
                <a:ext cx="5486400" cy="261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𝑢𝑐</m:t>
                        </m:r>
                      </m:sub>
                    </m:sSub>
                  </m:oMath>
                </a14:m>
                <a:r>
                  <a:rPr lang="en-US" sz="1600" dirty="0"/>
                  <a:t>: number of particles per unit cell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𝑠𝑝𝑜𝑡</m:t>
                        </m:r>
                      </m:sub>
                    </m:sSub>
                  </m:oMath>
                </a14:m>
                <a:r>
                  <a:rPr lang="en-US" sz="1600" dirty="0"/>
                  <a:t>: volume of the ablation spot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𝑢𝑐</m:t>
                        </m:r>
                      </m:sub>
                    </m:sSub>
                  </m:oMath>
                </a14:m>
                <a:r>
                  <a:rPr lang="en-US" sz="1600" dirty="0"/>
                  <a:t>: volume of a unit cell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sz="1600" dirty="0"/>
                  <a:t>: density of the target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en-US" sz="1600" dirty="0"/>
                  <a:t>: density of a perfect material</a:t>
                </a:r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250A0B32-EC58-4FAA-AF18-C31C4FD53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83132"/>
                <a:ext cx="5486400" cy="2612510"/>
              </a:xfrm>
              <a:prstGeom prst="rect">
                <a:avLst/>
              </a:prstGeom>
              <a:blipFill>
                <a:blip r:embed="rId4"/>
                <a:stretch>
                  <a:fillRect b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8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5</a:t>
            </a:fld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C1DF456B-8A79-4E88-9EA4-F655287F6545}"/>
                  </a:ext>
                </a:extLst>
              </p:cNvPr>
              <p:cNvSpPr txBox="1"/>
              <p:nvPr/>
            </p:nvSpPr>
            <p:spPr>
              <a:xfrm>
                <a:off x="6096000" y="1257418"/>
                <a:ext cx="5486400" cy="2201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𝑙𝑎𝑠𝑒𝑟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𝑟𝑒𝑓𝑙𝑒𝑐𝑡𝑒𝑑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𝑎𝑏𝑠𝑜𝑟𝑏𝑒𝑑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US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𝑙𝑎𝑠𝑒𝑟</m:t>
                          </m:r>
                        </m:sub>
                      </m:sSub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𝑢𝑐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𝑢𝑐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𝑘𝑖𝑛</m:t>
                                      </m:r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𝑒𝑥𝑐</m:t>
                                      </m:r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𝑘𝑖𝑛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𝑢𝑐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𝑙𝑎𝑠𝑒𝑟</m:t>
                                  </m:r>
                                </m:sub>
                              </m:s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𝑢𝑐</m:t>
                                  </m:r>
                                </m:sub>
                              </m:sSub>
                            </m:den>
                          </m:f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6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𝑒𝑥𝑐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C1DF456B-8A79-4E88-9EA4-F655287F6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257418"/>
                <a:ext cx="5486400" cy="2201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12BA989B-E4D6-490C-94AE-6F9C2438F66C}"/>
                  </a:ext>
                </a:extLst>
              </p:cNvPr>
              <p:cNvSpPr txBox="1"/>
              <p:nvPr/>
            </p:nvSpPr>
            <p:spPr>
              <a:xfrm>
                <a:off x="6096000" y="3426151"/>
                <a:ext cx="5410200" cy="3319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ratio of laser energy absorbed by target</a:t>
                </a:r>
              </a:p>
              <a:p>
                <a:pPr algn="ctr"/>
                <a:endParaRPr lang="en-US" sz="1600" i="1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heat dissipation into the target</a:t>
                </a:r>
                <a:endParaRPr lang="en-US" sz="1600" i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i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𝑢𝑐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number of particles per unit cell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atomization energy (not </a:t>
                </a:r>
                <a:r>
                  <a:rPr lang="en-US" sz="1600" dirty="0"/>
                  <a:t>formation </a:t>
                </a:r>
                <a:r>
                  <a:rPr lang="en-US" sz="1600" dirty="0">
                    <a:solidFill>
                      <a:schemeClr val="tx1"/>
                    </a:solidFill>
                  </a:rPr>
                  <a:t>energy)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𝑘𝑖𝑛</m:t>
                        </m:r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average kinetic energy of atom of type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𝑒𝑥𝑐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average excitation energy of atom of type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12BA989B-E4D6-490C-94AE-6F9C2438F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26151"/>
                <a:ext cx="5410200" cy="33193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881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6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1B80AA0-93B7-4CD6-99C3-FAA43BDF283B}"/>
              </a:ext>
            </a:extLst>
          </p:cNvPr>
          <p:cNvSpPr txBox="1"/>
          <p:nvPr/>
        </p:nvSpPr>
        <p:spPr>
          <a:xfrm>
            <a:off x="6324600" y="1257419"/>
            <a:ext cx="50292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Normal distribution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8773BAD-3C3E-4D0E-87BA-1165A0017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4600" y="2181284"/>
            <a:ext cx="5029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07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7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1B80AA0-93B7-4CD6-99C3-FAA43BDF283B}"/>
              </a:ext>
            </a:extLst>
          </p:cNvPr>
          <p:cNvSpPr txBox="1"/>
          <p:nvPr/>
        </p:nvSpPr>
        <p:spPr>
          <a:xfrm>
            <a:off x="6324600" y="1257419"/>
            <a:ext cx="50292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Log-normal distribution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8773BAD-3C3E-4D0E-87BA-1165A0017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324600" y="2181284"/>
            <a:ext cx="5029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64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8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1B80AA0-93B7-4CD6-99C3-FAA43BDF283B}"/>
              </a:ext>
            </a:extLst>
          </p:cNvPr>
          <p:cNvSpPr txBox="1"/>
          <p:nvPr/>
        </p:nvSpPr>
        <p:spPr>
          <a:xfrm>
            <a:off x="6324600" y="1257419"/>
            <a:ext cx="50292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Maxwell-Boltzmann distribution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8773BAD-3C3E-4D0E-87BA-1165A0017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324600" y="2181284"/>
            <a:ext cx="5029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08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9</a:t>
            </a:fld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FE2EEDB7-AEE8-4D86-96DC-4B0AF6F86E22}"/>
                  </a:ext>
                </a:extLst>
              </p:cNvPr>
              <p:cNvSpPr txBox="1"/>
              <p:nvPr/>
            </p:nvSpPr>
            <p:spPr>
              <a:xfrm>
                <a:off x="6019800" y="1257418"/>
                <a:ext cx="5486400" cy="427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endParaRPr lang="en-US" sz="1600" b="1" dirty="0"/>
              </a:p>
              <a:p>
                <a:pPr algn="ctr"/>
                <a:endParaRPr lang="en-US" sz="1600" b="1" dirty="0"/>
              </a:p>
              <a:p>
                <a:pPr algn="ctr"/>
                <a:r>
                  <a:rPr lang="en-US" sz="1600" b="1" dirty="0"/>
                  <a:t>Ideal gas law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𝑏𝑔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𝑏𝑔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r>
                  <a:rPr lang="en-US" sz="1600" b="1" dirty="0"/>
                  <a:t>Equipartition theorem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𝑘𝑖𝑛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𝑏𝑔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𝑏𝑔</m:t>
                          </m:r>
                        </m:sub>
                      </m:sSub>
                      <m:sSubSup>
                        <m:sSubSup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𝑏𝑔</m:t>
                          </m:r>
                        </m:sub>
                        <m:sup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𝑏𝑔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600" b="1" dirty="0"/>
                  <a:t>Computational bin volume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6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600" dirty="0"/>
              </a:p>
              <a:p>
                <a:pPr algn="ctr"/>
                <a:r>
                  <a:rPr lang="en-US" sz="1600" b="1" dirty="0"/>
                  <a:t>Number of background gas particles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𝑏𝑔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𝑏𝑔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FE2EEDB7-AEE8-4D86-96DC-4B0AF6F86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1257418"/>
                <a:ext cx="5486400" cy="42730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16993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1961</Words>
  <Application>Microsoft Office PowerPoint</Application>
  <PresentationFormat>Breedbeeld</PresentationFormat>
  <Paragraphs>678</Paragraphs>
  <Slides>34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Sam B</dc:creator>
  <cp:lastModifiedBy>Sam B</cp:lastModifiedBy>
  <cp:revision>50</cp:revision>
  <dcterms:created xsi:type="dcterms:W3CDTF">2021-06-24T16:03:08Z</dcterms:created>
  <dcterms:modified xsi:type="dcterms:W3CDTF">2021-06-25T11:13:42Z</dcterms:modified>
</cp:coreProperties>
</file>